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1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6197"/>
  </p:normalViewPr>
  <p:slideViewPr>
    <p:cSldViewPr snapToGrid="0" snapToObjects="1">
      <p:cViewPr varScale="1">
        <p:scale>
          <a:sx n="110" d="100"/>
          <a:sy n="110" d="100"/>
        </p:scale>
        <p:origin x="14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9755-05FD-514E-A901-3DD265B10A51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3BC1A-1200-6341-A3A4-8C8C9C3DB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58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7" indent="0" algn="ctr">
              <a:buNone/>
              <a:defRPr sz="2000"/>
            </a:lvl2pPr>
            <a:lvl3pPr marL="914372" indent="0" algn="ctr">
              <a:buNone/>
              <a:defRPr sz="1800"/>
            </a:lvl3pPr>
            <a:lvl4pPr marL="1371558" indent="0" algn="ctr">
              <a:buNone/>
              <a:defRPr sz="1600"/>
            </a:lvl4pPr>
            <a:lvl5pPr marL="1828743" indent="0" algn="ctr">
              <a:buNone/>
              <a:defRPr sz="1600"/>
            </a:lvl5pPr>
            <a:lvl6pPr marL="2285930" indent="0" algn="ctr">
              <a:buNone/>
              <a:defRPr sz="1600"/>
            </a:lvl6pPr>
            <a:lvl7pPr marL="2743115" indent="0" algn="ctr">
              <a:buNone/>
              <a:defRPr sz="1600"/>
            </a:lvl7pPr>
            <a:lvl8pPr marL="3200302" indent="0" algn="ctr">
              <a:buNone/>
              <a:defRPr sz="1600"/>
            </a:lvl8pPr>
            <a:lvl9pPr marL="3657487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74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150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666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00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0" y="1709742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0" y="4589467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75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61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29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7" indent="0">
              <a:buNone/>
              <a:defRPr sz="2000" b="1"/>
            </a:lvl2pPr>
            <a:lvl3pPr marL="914372" indent="0">
              <a:buNone/>
              <a:defRPr sz="1800" b="1"/>
            </a:lvl3pPr>
            <a:lvl4pPr marL="1371558" indent="0">
              <a:buNone/>
              <a:defRPr sz="1600" b="1"/>
            </a:lvl4pPr>
            <a:lvl5pPr marL="1828743" indent="0">
              <a:buNone/>
              <a:defRPr sz="1600" b="1"/>
            </a:lvl5pPr>
            <a:lvl6pPr marL="2285930" indent="0">
              <a:buNone/>
              <a:defRPr sz="1600" b="1"/>
            </a:lvl6pPr>
            <a:lvl7pPr marL="2743115" indent="0">
              <a:buNone/>
              <a:defRPr sz="1600" b="1"/>
            </a:lvl7pPr>
            <a:lvl8pPr marL="3200302" indent="0">
              <a:buNone/>
              <a:defRPr sz="1600" b="1"/>
            </a:lvl8pPr>
            <a:lvl9pPr marL="3657487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7" indent="0">
              <a:buNone/>
              <a:defRPr sz="2000" b="1"/>
            </a:lvl2pPr>
            <a:lvl3pPr marL="914372" indent="0">
              <a:buNone/>
              <a:defRPr sz="1800" b="1"/>
            </a:lvl3pPr>
            <a:lvl4pPr marL="1371558" indent="0">
              <a:buNone/>
              <a:defRPr sz="1600" b="1"/>
            </a:lvl4pPr>
            <a:lvl5pPr marL="1828743" indent="0">
              <a:buNone/>
              <a:defRPr sz="1600" b="1"/>
            </a:lvl5pPr>
            <a:lvl6pPr marL="2285930" indent="0">
              <a:buNone/>
              <a:defRPr sz="1600" b="1"/>
            </a:lvl6pPr>
            <a:lvl7pPr marL="2743115" indent="0">
              <a:buNone/>
              <a:defRPr sz="1600" b="1"/>
            </a:lvl7pPr>
            <a:lvl8pPr marL="3200302" indent="0">
              <a:buNone/>
              <a:defRPr sz="1600" b="1"/>
            </a:lvl8pPr>
            <a:lvl9pPr marL="3657487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6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68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41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789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987429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7" indent="0">
              <a:buNone/>
              <a:defRPr sz="1400"/>
            </a:lvl2pPr>
            <a:lvl3pPr marL="914372" indent="0">
              <a:buNone/>
              <a:defRPr sz="1200"/>
            </a:lvl3pPr>
            <a:lvl4pPr marL="1371558" indent="0">
              <a:buNone/>
              <a:defRPr sz="1000"/>
            </a:lvl4pPr>
            <a:lvl5pPr marL="1828743" indent="0">
              <a:buNone/>
              <a:defRPr sz="1000"/>
            </a:lvl5pPr>
            <a:lvl6pPr marL="2285930" indent="0">
              <a:buNone/>
              <a:defRPr sz="1000"/>
            </a:lvl6pPr>
            <a:lvl7pPr marL="2743115" indent="0">
              <a:buNone/>
              <a:defRPr sz="1000"/>
            </a:lvl7pPr>
            <a:lvl8pPr marL="3200302" indent="0">
              <a:buNone/>
              <a:defRPr sz="1000"/>
            </a:lvl8pPr>
            <a:lvl9pPr marL="3657487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85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2" y="987429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7" indent="0">
              <a:buNone/>
              <a:defRPr sz="2800"/>
            </a:lvl2pPr>
            <a:lvl3pPr marL="914372" indent="0">
              <a:buNone/>
              <a:defRPr sz="2400"/>
            </a:lvl3pPr>
            <a:lvl4pPr marL="1371558" indent="0">
              <a:buNone/>
              <a:defRPr sz="2000"/>
            </a:lvl4pPr>
            <a:lvl5pPr marL="1828743" indent="0">
              <a:buNone/>
              <a:defRPr sz="2000"/>
            </a:lvl5pPr>
            <a:lvl6pPr marL="2285930" indent="0">
              <a:buNone/>
              <a:defRPr sz="2000"/>
            </a:lvl6pPr>
            <a:lvl7pPr marL="2743115" indent="0">
              <a:buNone/>
              <a:defRPr sz="2000"/>
            </a:lvl7pPr>
            <a:lvl8pPr marL="3200302" indent="0">
              <a:buNone/>
              <a:defRPr sz="2000"/>
            </a:lvl8pPr>
            <a:lvl9pPr marL="3657487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7" indent="0">
              <a:buNone/>
              <a:defRPr sz="1400"/>
            </a:lvl2pPr>
            <a:lvl3pPr marL="914372" indent="0">
              <a:buNone/>
              <a:defRPr sz="1200"/>
            </a:lvl3pPr>
            <a:lvl4pPr marL="1371558" indent="0">
              <a:buNone/>
              <a:defRPr sz="1000"/>
            </a:lvl4pPr>
            <a:lvl5pPr marL="1828743" indent="0">
              <a:buNone/>
              <a:defRPr sz="1000"/>
            </a:lvl5pPr>
            <a:lvl6pPr marL="2285930" indent="0">
              <a:buNone/>
              <a:defRPr sz="1000"/>
            </a:lvl6pPr>
            <a:lvl7pPr marL="2743115" indent="0">
              <a:buNone/>
              <a:defRPr sz="1000"/>
            </a:lvl7pPr>
            <a:lvl8pPr marL="3200302" indent="0">
              <a:buNone/>
              <a:defRPr sz="1000"/>
            </a:lvl8pPr>
            <a:lvl9pPr marL="3657487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0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D788-0904-0647-AB86-D1329C25E834}" type="datetimeFigureOut">
              <a:rPr kumimoji="1" lang="ja-JP" altLang="en-US" smtClean="0"/>
              <a:t>2022/3/6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A1613-9021-1145-A1EB-614AEA4E9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79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2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3" indent="-228593" algn="l" defTabSz="91437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9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64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50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37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23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95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80" indent="-228593" algn="l" defTabSz="91437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7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2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8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43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30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15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02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87" algn="l" defTabSz="91437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6B067B1-F4E5-4FDF-813D-C9E872E80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2" descr="C:\Users\USER\Desktop\ベトナムフェスタ オンライン\rogo2.png">
            <a:extLst>
              <a:ext uri="{FF2B5EF4-FFF2-40B4-BE49-F238E27FC236}">
                <a16:creationId xmlns:a16="http://schemas.microsoft.com/office/drawing/2014/main" id="{38102DB3-69C5-934F-9B1F-02746B999B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50000"/>
            <a:alphaModFix amt="8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0584" r="83626" b="36878"/>
          <a:stretch/>
        </p:blipFill>
        <p:spPr bwMode="auto">
          <a:xfrm>
            <a:off x="1117902" y="1798413"/>
            <a:ext cx="2636977" cy="217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:\Users\USER\Desktop\ベトナムフェスタ オンライン\rogo2.png">
            <a:extLst>
              <a:ext uri="{FF2B5EF4-FFF2-40B4-BE49-F238E27FC236}">
                <a16:creationId xmlns:a16="http://schemas.microsoft.com/office/drawing/2014/main" id="{98715A42-EDB2-FF46-9ADE-76EF89653A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biLevel thresh="50000"/>
            <a:alphaModFix amt="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0584" r="83626" b="36878"/>
          <a:stretch/>
        </p:blipFill>
        <p:spPr bwMode="auto">
          <a:xfrm>
            <a:off x="5614707" y="1714872"/>
            <a:ext cx="2636977" cy="217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図 29" descr="雪が積もった山&#10;&#10;自動的に生成された説明">
            <a:extLst>
              <a:ext uri="{FF2B5EF4-FFF2-40B4-BE49-F238E27FC236}">
                <a16:creationId xmlns:a16="http://schemas.microsoft.com/office/drawing/2014/main" id="{93B5189F-BD95-FB47-8050-2261A8E076A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alphaModFix amt="79000"/>
          </a:blip>
          <a:srcRect l="10137" r="12877" b="9747"/>
          <a:stretch/>
        </p:blipFill>
        <p:spPr>
          <a:xfrm>
            <a:off x="0" y="3888086"/>
            <a:ext cx="9144000" cy="3012735"/>
          </a:xfrm>
          <a:prstGeom prst="rect">
            <a:avLst/>
          </a:prstGeom>
        </p:spPr>
      </p:pic>
      <p:sp>
        <p:nvSpPr>
          <p:cNvPr id="23" name="Text Box 5">
            <a:extLst>
              <a:ext uri="{FF2B5EF4-FFF2-40B4-BE49-F238E27FC236}">
                <a16:creationId xmlns:a16="http://schemas.microsoft.com/office/drawing/2014/main" id="{F90F7000-9D01-F74C-8B77-0C852AEF6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7146" y="2546380"/>
            <a:ext cx="4565890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2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Friendship symposium Kanagawa-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</a:t>
            </a: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Du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học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sinh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 –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Phiêu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lưu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tại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Enoshima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endParaRPr kumimoji="0" lang="en-US" altLang="ja-JP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 panose="020B0604020202020204" pitchFamily="34" charset="0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Kỳ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thi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nấu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ăn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“Bánh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xèo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” Kanagawa-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</a:t>
            </a:r>
            <a:endParaRPr kumimoji="0" lang="ja-JP" altLang="en-US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US" altLang="ja-JP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  <a:cs typeface="Arial" panose="020B0604020202020204" pitchFamily="34" charset="0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Bài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hát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hữu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nghị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Nhật-Việt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“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Màu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kumimoji="0"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Xanh</a:t>
            </a:r>
            <a:r>
              <a:rPr kumimoji="0"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(Blue)”</a:t>
            </a:r>
            <a:endParaRPr kumimoji="0" lang="ja-JP" altLang="en-US" sz="1200" dirty="0">
              <a:solidFill>
                <a:prstClr val="black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7" name="図 6" descr="アイコン&#10;&#10;低い精度で自動的に生成された説明">
            <a:extLst>
              <a:ext uri="{FF2B5EF4-FFF2-40B4-BE49-F238E27FC236}">
                <a16:creationId xmlns:a16="http://schemas.microsoft.com/office/drawing/2014/main" id="{024DFF19-F059-224C-83A0-B68DD70F962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1308" r="11308"/>
          <a:stretch/>
        </p:blipFill>
        <p:spPr>
          <a:xfrm>
            <a:off x="1566591" y="3509408"/>
            <a:ext cx="6010817" cy="308372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BB527CD-F4F7-2045-96D8-09AC3BCFE32A}"/>
              </a:ext>
            </a:extLst>
          </p:cNvPr>
          <p:cNvSpPr txBox="1"/>
          <p:nvPr/>
        </p:nvSpPr>
        <p:spPr>
          <a:xfrm>
            <a:off x="241573" y="486234"/>
            <a:ext cx="2156948" cy="1448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2022.3.12</a:t>
            </a:r>
          </a:p>
          <a:p>
            <a:pPr>
              <a:lnSpc>
                <a:spcPts val="3500"/>
              </a:lnSpc>
            </a:pPr>
            <a:r>
              <a:rPr kumimoji="1" lang="en-US" altLang="ja-JP" sz="2700" b="1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14:00-17:00</a:t>
            </a:r>
          </a:p>
          <a:p>
            <a:pPr>
              <a:lnSpc>
                <a:spcPts val="3500"/>
              </a:lnSpc>
            </a:pPr>
            <a:r>
              <a:rPr kumimoji="1" lang="en-US" altLang="ja-JP" sz="2300" b="1" spc="-150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PHÁT</a:t>
            </a:r>
            <a:r>
              <a:rPr kumimoji="1" lang="ja-JP" altLang="en-US" sz="2300" b="1" spc="-150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 </a:t>
            </a:r>
            <a:r>
              <a:rPr kumimoji="1" lang="en-US" altLang="ja-JP" sz="2300" b="1" spc="-150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TRỰC</a:t>
            </a:r>
            <a:r>
              <a:rPr kumimoji="1" lang="ja-JP" altLang="en-US" sz="2300" b="1" spc="-150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 </a:t>
            </a:r>
            <a:r>
              <a:rPr kumimoji="1" lang="en-US" altLang="ja-JP" sz="2300" b="1" spc="-150" dirty="0">
                <a:solidFill>
                  <a:schemeClr val="bg1"/>
                </a:solidFill>
                <a:latin typeface="Avenir Next Demi Bold" panose="020B0503020202020204" pitchFamily="34" charset="0"/>
                <a:ea typeface="Hiragino Maru Gothic ProN W4" panose="020F0400000000000000" pitchFamily="34" charset="-128"/>
              </a:rPr>
              <a:t>TIẾP!</a:t>
            </a:r>
            <a:endParaRPr kumimoji="1" lang="en-US" altLang="ja-JP" sz="2800" b="1" dirty="0">
              <a:solidFill>
                <a:schemeClr val="bg1"/>
              </a:solidFill>
              <a:latin typeface="Avenir Next Demi Bold" panose="020B0503020202020204" pitchFamily="34" charset="0"/>
              <a:ea typeface="Hiragino Maru Gothic ProN W4" panose="020F0400000000000000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CF39E96-61CB-F847-A7C7-8BB3CB776319}"/>
              </a:ext>
            </a:extLst>
          </p:cNvPr>
          <p:cNvSpPr/>
          <p:nvPr/>
        </p:nvSpPr>
        <p:spPr>
          <a:xfrm>
            <a:off x="4572000" y="22131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schemeClr val="bg1"/>
                </a:solidFill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CHƯƠNG TRÌNH</a:t>
            </a:r>
            <a:endParaRPr lang="en-US" altLang="ja-JP" sz="1100" dirty="0">
              <a:solidFill>
                <a:schemeClr val="bg1"/>
              </a:solidFill>
              <a:latin typeface="Avenir Next Medium" panose="020B0503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8" name="図 37" descr="グラフィカル ユーザー インターフェイス, アプリケーション, アイコン, Teams&#10;&#10;自動的に生成された説明">
            <a:extLst>
              <a:ext uri="{FF2B5EF4-FFF2-40B4-BE49-F238E27FC236}">
                <a16:creationId xmlns:a16="http://schemas.microsoft.com/office/drawing/2014/main" id="{367F0E91-A388-5A4F-9B86-AE744CCDE6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5441" y="478591"/>
            <a:ext cx="1462593" cy="1462593"/>
          </a:xfrm>
          <a:prstGeom prst="rect">
            <a:avLst/>
          </a:prstGeom>
        </p:spPr>
      </p:pic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47A0EB3-CAB9-894F-8AF6-06DE58364D7D}"/>
              </a:ext>
            </a:extLst>
          </p:cNvPr>
          <p:cNvSpPr/>
          <p:nvPr/>
        </p:nvSpPr>
        <p:spPr>
          <a:xfrm>
            <a:off x="109230" y="6450648"/>
            <a:ext cx="9248398" cy="48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Đơn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vị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chủ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trì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: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Công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ty </a:t>
            </a:r>
            <a:r>
              <a:rPr lang="ja-JP" altLang="en-US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ｔｖｋ（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truyền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hình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Kanagawa)</a:t>
            </a:r>
            <a:r>
              <a:rPr lang="ja-JP" altLang="en-US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　　</a:t>
            </a:r>
            <a:endParaRPr lang="en-US" altLang="ja-JP" sz="850" dirty="0">
              <a:latin typeface="Avenir Next Medium" panose="020B0503020202020204" pitchFamily="34" charset="0"/>
              <a:ea typeface="ＭＳ Ｐゴシック" panose="020B0600070205080204" pitchFamily="34" charset="-128"/>
            </a:endParaRP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Đơn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vị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phối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hợp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: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Đại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sứ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quán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Việt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Nam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tại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Nhật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Bản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, Ban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Tổ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chức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Lễ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hội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Việt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Nam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tại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Kanagawa,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Chính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quyền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tỉnh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Kanagawa</a:t>
            </a:r>
            <a:r>
              <a:rPr lang="ja-JP" altLang="en-US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　</a:t>
            </a:r>
            <a:endParaRPr lang="en-US" altLang="ja-JP" sz="850" dirty="0">
              <a:latin typeface="Avenir Next Medium" panose="020B0503020202020204" pitchFamily="34" charset="0"/>
              <a:ea typeface="ＭＳ Ｐゴシック" panose="020B0600070205080204" pitchFamily="34" charset="-128"/>
            </a:endParaRP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Tổ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chức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sản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xuất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: </a:t>
            </a:r>
            <a:r>
              <a:rPr lang="en-US" altLang="ja-JP" sz="850" dirty="0" err="1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Công</a:t>
            </a:r>
            <a:r>
              <a:rPr lang="en-US" altLang="ja-JP" sz="850" dirty="0"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 ty SUPERFINE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87BB35A-736F-B946-ADDD-4242BD798C4C}"/>
              </a:ext>
            </a:extLst>
          </p:cNvPr>
          <p:cNvSpPr/>
          <p:nvPr/>
        </p:nvSpPr>
        <p:spPr>
          <a:xfrm>
            <a:off x="-874747" y="2561769"/>
            <a:ext cx="70560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Thống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đốc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tỉnh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Kanagawa KUROIWA YUJI </a:t>
            </a: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Đại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sứ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tại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Nhật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Bản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VŨ HỒNG NAM</a:t>
            </a:r>
            <a:r>
              <a:rPr lang="ja-JP" altLang="en-US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　</a:t>
            </a:r>
            <a:endParaRPr lang="en-US" altLang="ja-JP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Ca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sĩ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,</a:t>
            </a:r>
            <a:r>
              <a:rPr lang="ja-JP" altLang="en-US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diễn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viên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Ueno Yuka </a:t>
            </a: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Ca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sĩ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kiêm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nhạc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sĩ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Sone Yukie</a:t>
            </a: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Sinh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viên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/Du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học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sinh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 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Sinh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viên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người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Nhật</a:t>
            </a:r>
            <a:endParaRPr lang="en-US" altLang="ja-JP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MC</a:t>
            </a:r>
            <a:r>
              <a:rPr lang="ja-JP" altLang="en-US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Taniguchi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Natsuki</a:t>
            </a:r>
            <a:r>
              <a:rPr lang="ja-JP" altLang="en-US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MC/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phiên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dịch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Mai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Hoài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Giang</a:t>
            </a:r>
            <a:endParaRPr lang="ja-JP" altLang="en-US" sz="12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1DEBC30-7FD1-EB47-AADD-2A09CDD552D6}"/>
              </a:ext>
            </a:extLst>
          </p:cNvPr>
          <p:cNvSpPr/>
          <p:nvPr/>
        </p:nvSpPr>
        <p:spPr>
          <a:xfrm>
            <a:off x="-527822" y="545157"/>
            <a:ext cx="105004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Lễ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hội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tại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Kanagawa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đã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không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thể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tổ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chức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trong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2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năm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qua</a:t>
            </a: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do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ảnh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hưởng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của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đại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dịch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covid-19.</a:t>
            </a: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Khởi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động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lại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với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một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sự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kiện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mới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được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phát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trực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tiếp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trên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Youtube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!</a:t>
            </a: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Chủ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đề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: “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Tái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khẳng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định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kết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nối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Kanagawa -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Nam”</a:t>
            </a:r>
            <a:r>
              <a:rPr lang="ja-JP" altLang="en-US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endParaRPr lang="en-US" altLang="ja-JP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Giao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lưu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giữa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“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người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trẻ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thế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hệ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tương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lai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”</a:t>
            </a:r>
          </a:p>
          <a:p>
            <a:pPr lvl="0"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-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cây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cầu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nối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giữa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Kanagawa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và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Việt</a:t>
            </a:r>
            <a:r>
              <a:rPr lang="en-US" altLang="ja-JP" sz="1200" dirty="0">
                <a:solidFill>
                  <a:prstClr val="white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Nam</a:t>
            </a:r>
            <a:endParaRPr lang="ja-JP" altLang="en-US" sz="1200" dirty="0">
              <a:solidFill>
                <a:prstClr val="white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B1A22EB-89A3-E848-9E07-563B9B3A4CBD}"/>
              </a:ext>
            </a:extLst>
          </p:cNvPr>
          <p:cNvSpPr/>
          <p:nvPr/>
        </p:nvSpPr>
        <p:spPr>
          <a:xfrm>
            <a:off x="150391" y="22131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33445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>
                <a:solidFill>
                  <a:schemeClr val="bg1"/>
                </a:solidFill>
                <a:latin typeface="Avenir Next Medium" panose="020B0503020202020204" pitchFamily="34" charset="0"/>
                <a:ea typeface="ＭＳ Ｐゴシック" panose="020B0600070205080204" pitchFamily="34" charset="-128"/>
              </a:rPr>
              <a:t>KHÁCH MỜI</a:t>
            </a:r>
            <a:endParaRPr lang="en-US" altLang="ja-JP" sz="1100" dirty="0">
              <a:solidFill>
                <a:schemeClr val="bg1"/>
              </a:solidFill>
              <a:latin typeface="Avenir Next Medium" panose="020B0503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C4D3C76-F07F-45CC-97F4-391EB54752BE}"/>
              </a:ext>
            </a:extLst>
          </p:cNvPr>
          <p:cNvSpPr txBox="1"/>
          <p:nvPr/>
        </p:nvSpPr>
        <p:spPr>
          <a:xfrm>
            <a:off x="2193368" y="1718968"/>
            <a:ext cx="49828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latin typeface="Avenir Next LT Pro" panose="020B0504020202020204" pitchFamily="34" charset="0"/>
              </a:rPr>
              <a:t>https://www.tvk-yokohama.com/vietnamfesta/</a:t>
            </a:r>
          </a:p>
        </p:txBody>
      </p:sp>
    </p:spTree>
    <p:extLst>
      <p:ext uri="{BB962C8B-B14F-4D97-AF65-F5344CB8AC3E}">
        <p14:creationId xmlns:p14="http://schemas.microsoft.com/office/powerpoint/2010/main" val="1790205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264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Avenir Next Demi Bold</vt:lpstr>
      <vt:lpstr>Avenir Next Medium</vt:lpstr>
      <vt:lpstr>Meiryo UI</vt:lpstr>
      <vt:lpstr>游ゴシック</vt:lpstr>
      <vt:lpstr>Arial</vt:lpstr>
      <vt:lpstr>Avenir Next LT Pro</vt:lpstr>
      <vt:lpstr>Calibri</vt:lpstr>
      <vt:lpstr>Calibri Light</vt:lpstr>
      <vt:lpstr>Office テーマ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81804</dc:creator>
  <cp:lastModifiedBy>vnpolitic@vnembassy.jp</cp:lastModifiedBy>
  <cp:revision>3</cp:revision>
  <dcterms:created xsi:type="dcterms:W3CDTF">2022-03-01T20:31:22Z</dcterms:created>
  <dcterms:modified xsi:type="dcterms:W3CDTF">2022-03-06T13:20:10Z</dcterms:modified>
</cp:coreProperties>
</file>